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13716000" cx="24377650"/>
  <p:notesSz cx="6858000" cy="9144000"/>
  <p:embeddedFontLst>
    <p:embeddedFont>
      <p:font typeface="Roboto Thin"/>
      <p:regular r:id="rId42"/>
      <p:bold r:id="rId43"/>
      <p:italic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Amatic SC"/>
      <p:regular r:id="rId54"/>
      <p:bold r:id="rId55"/>
    </p:embeddedFont>
    <p:embeddedFont>
      <p:font typeface="Inconsolata"/>
      <p:regular r:id="rId56"/>
      <p:bold r:id="rId57"/>
    </p:embeddedFont>
    <p:embeddedFont>
      <p:font typeface="Poppins"/>
      <p:regular r:id="rId58"/>
      <p:bold r:id="rId59"/>
      <p:italic r:id="rId60"/>
      <p:boldItalic r:id="rId61"/>
    </p:embeddedFont>
    <p:embeddedFont>
      <p:font typeface="Lato Light"/>
      <p:regular r:id="rId62"/>
      <p:bold r:id="rId63"/>
      <p:italic r:id="rId64"/>
      <p:boldItalic r:id="rId65"/>
    </p:embeddedFont>
    <p:embeddedFont>
      <p:font typeface="Poppins Medium"/>
      <p:regular r:id="rId66"/>
      <p:bold r:id="rId67"/>
      <p:italic r:id="rId68"/>
      <p:boldItalic r:id="rId69"/>
    </p:embeddedFont>
    <p:embeddedFont>
      <p:font typeface="Roboto Light"/>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585E7E-0B0E-4495-A7FC-43A0FA483F47}">
  <a:tblStyle styleId="{CD585E7E-0B0E-4495-A7FC-43A0FA483F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regular.fntdata"/><Relationship Id="rId41" Type="http://schemas.openxmlformats.org/officeDocument/2006/relationships/slide" Target="slides/slide33.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Medium-regular.fntdata"/><Relationship Id="rId45"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3.xml"/><Relationship Id="rId75" Type="http://schemas.openxmlformats.org/officeDocument/2006/relationships/font" Target="fonts/HelveticaNeue-bold.fntdata"/><Relationship Id="rId30" Type="http://schemas.openxmlformats.org/officeDocument/2006/relationships/slide" Target="slides/slide22.xml"/><Relationship Id="rId74" Type="http://schemas.openxmlformats.org/officeDocument/2006/relationships/font" Target="fonts/HelveticaNeue-regular.fntdata"/><Relationship Id="rId33" Type="http://schemas.openxmlformats.org/officeDocument/2006/relationships/slide" Target="slides/slide25.xml"/><Relationship Id="rId77" Type="http://schemas.openxmlformats.org/officeDocument/2006/relationships/font" Target="fonts/HelveticaNeue-boldItalic.fntdata"/><Relationship Id="rId32" Type="http://schemas.openxmlformats.org/officeDocument/2006/relationships/slide" Target="slides/slide24.xml"/><Relationship Id="rId76" Type="http://schemas.openxmlformats.org/officeDocument/2006/relationships/font" Target="fonts/HelveticaNeue-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regular.fntdata"/><Relationship Id="rId61" Type="http://schemas.openxmlformats.org/officeDocument/2006/relationships/font" Target="fonts/Poppins-boldItalic.fntdata"/><Relationship Id="rId20" Type="http://schemas.openxmlformats.org/officeDocument/2006/relationships/slide" Target="slides/slide12.xml"/><Relationship Id="rId64" Type="http://schemas.openxmlformats.org/officeDocument/2006/relationships/font" Target="fonts/LatoLight-italic.fntdata"/><Relationship Id="rId63" Type="http://schemas.openxmlformats.org/officeDocument/2006/relationships/font" Target="fonts/LatoLight-bold.fntdata"/><Relationship Id="rId22" Type="http://schemas.openxmlformats.org/officeDocument/2006/relationships/slide" Target="slides/slide14.xml"/><Relationship Id="rId66" Type="http://schemas.openxmlformats.org/officeDocument/2006/relationships/font" Target="fonts/PoppinsMedium-regular.fntdata"/><Relationship Id="rId21" Type="http://schemas.openxmlformats.org/officeDocument/2006/relationships/slide" Target="slides/slide13.xml"/><Relationship Id="rId65" Type="http://schemas.openxmlformats.org/officeDocument/2006/relationships/font" Target="fonts/LatoLight-boldItalic.fntdata"/><Relationship Id="rId24" Type="http://schemas.openxmlformats.org/officeDocument/2006/relationships/slide" Target="slides/slide16.xml"/><Relationship Id="rId68" Type="http://schemas.openxmlformats.org/officeDocument/2006/relationships/font" Target="fonts/PoppinsMedium-italic.fntdata"/><Relationship Id="rId23" Type="http://schemas.openxmlformats.org/officeDocument/2006/relationships/slide" Target="slides/slide15.xml"/><Relationship Id="rId67" Type="http://schemas.openxmlformats.org/officeDocument/2006/relationships/font" Target="fonts/PoppinsMedium-bold.fntdata"/><Relationship Id="rId60" Type="http://schemas.openxmlformats.org/officeDocument/2006/relationships/font" Target="fonts/Poppins-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3.xml"/><Relationship Id="rId55" Type="http://schemas.openxmlformats.org/officeDocument/2006/relationships/font" Target="fonts/AmaticSC-bold.fntdata"/><Relationship Id="rId10" Type="http://schemas.openxmlformats.org/officeDocument/2006/relationships/slide" Target="slides/slide2.xml"/><Relationship Id="rId54" Type="http://schemas.openxmlformats.org/officeDocument/2006/relationships/font" Target="fonts/AmaticSC-regular.fntdata"/><Relationship Id="rId13" Type="http://schemas.openxmlformats.org/officeDocument/2006/relationships/slide" Target="slides/slide5.xml"/><Relationship Id="rId57" Type="http://schemas.openxmlformats.org/officeDocument/2006/relationships/font" Target="fonts/Inconsolata-bold.fntdata"/><Relationship Id="rId12" Type="http://schemas.openxmlformats.org/officeDocument/2006/relationships/slide" Target="slides/slide4.xml"/><Relationship Id="rId56" Type="http://schemas.openxmlformats.org/officeDocument/2006/relationships/font" Target="fonts/Inconsolata-regular.fntdata"/><Relationship Id="rId15" Type="http://schemas.openxmlformats.org/officeDocument/2006/relationships/slide" Target="slides/slide7.xml"/><Relationship Id="rId59" Type="http://schemas.openxmlformats.org/officeDocument/2006/relationships/font" Target="fonts/Poppins-bold.fntdata"/><Relationship Id="rId14" Type="http://schemas.openxmlformats.org/officeDocument/2006/relationships/slide" Target="slides/slide6.xml"/><Relationship Id="rId58" Type="http://schemas.openxmlformats.org/officeDocument/2006/relationships/font" Target="fonts/Poppi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Team 3 consists of Alec, Anthony, Bryan, Charles, Henry, and Xavier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1)Signatures over time 2)Different “user” values 3)Count of different signatures 4) Count of different users</a:t>
            </a:r>
            <a:endParaRPr/>
          </a:p>
        </p:txBody>
      </p:sp>
      <p:sp>
        <p:nvSpPr>
          <p:cNvPr id="1457" name="Google Shape;1457;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Henry loves animals.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were 2 alerts catching the increase in HTTP method post. the </a:t>
            </a:r>
            <a:r>
              <a:rPr lang="en-US"/>
              <a:t>threshold</a:t>
            </a:r>
            <a:r>
              <a:rPr lang="en-US"/>
              <a:t> was a possible a little to low but it still </a:t>
            </a:r>
            <a:r>
              <a:rPr lang="en-US"/>
              <a:t>caught</a:t>
            </a:r>
            <a:r>
              <a:rPr lang="en-US"/>
              <a:t> the attack and we would probably raise it to prevent false alarms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Dashboard shows alot of traffic in Kiev and Kharkiv peaking from 7-9 the dashboard also showed increase URI VSI_account_login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our screenshot of attacks logs starting around 5 and peaking at 8</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Nyan refers to the sound a cat makes rather than the name of the animal itself.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Henry loves animals.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9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10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6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5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6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17.png"/><Relationship Id="rId5" Type="http://schemas.openxmlformats.org/officeDocument/2006/relationships/image" Target="../media/image109.png"/><Relationship Id="rId6"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13.png"/><Relationship Id="rId6"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6.png"/><Relationship Id="rId4" Type="http://schemas.openxmlformats.org/officeDocument/2006/relationships/image" Target="../media/image119.png"/><Relationship Id="rId5" Type="http://schemas.openxmlformats.org/officeDocument/2006/relationships/image" Target="../media/image1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0.png"/><Relationship Id="rId4" Type="http://schemas.openxmlformats.org/officeDocument/2006/relationships/image" Target="../media/image118.png"/><Relationship Id="rId5" Type="http://schemas.openxmlformats.org/officeDocument/2006/relationships/image" Target="../media/image125.png"/><Relationship Id="rId6" Type="http://schemas.openxmlformats.org/officeDocument/2006/relationships/image" Target="../media/image1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1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6.png"/><Relationship Id="rId4" Type="http://schemas.openxmlformats.org/officeDocument/2006/relationships/image" Target="../media/image1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 Id="rId3"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t>
            </a:r>
            <a:r>
              <a:rPr b="1" lang="en-US">
                <a:latin typeface="Comic Sans MS"/>
                <a:ea typeface="Comic Sans MS"/>
                <a:cs typeface="Comic Sans MS"/>
                <a:sym typeface="Comic Sans MS"/>
              </a:rPr>
              <a:t>T34</a:t>
            </a:r>
            <a:r>
              <a:rPr b="1" lang="en-US" sz="8000">
                <a:latin typeface="Comic Sans MS"/>
                <a:ea typeface="Comic Sans MS"/>
                <a:cs typeface="Comic Sans MS"/>
                <a:sym typeface="Comic Sans MS"/>
              </a:rPr>
              <a:t>/\/\</a:t>
            </a:r>
            <a:r>
              <a:rPr b="1" lang="en-US">
                <a:latin typeface="Comic Sans MS"/>
                <a:ea typeface="Comic Sans MS"/>
                <a:cs typeface="Comic Sans MS"/>
                <a:sym typeface="Comic Sans MS"/>
              </a:rPr>
              <a:t> 3 </a:t>
            </a:r>
            <a:endParaRPr b="1">
              <a:latin typeface="Comic Sans MS"/>
              <a:ea typeface="Comic Sans MS"/>
              <a:cs typeface="Comic Sans MS"/>
              <a:sym typeface="Comic Sans MS"/>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5" name="Google Shape;1395;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6" name="Google Shape;1396;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7" name="Google Shape;1397;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3" name="Google Shape;140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4" name="Google Shape;1404;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5" name="Google Shape;1405;p93"/>
          <p:cNvGraphicFramePr/>
          <p:nvPr/>
        </p:nvGraphicFramePr>
        <p:xfrm>
          <a:off x="1190988" y="4164800"/>
          <a:ext cx="3000000" cy="3000000"/>
        </p:xfrm>
        <a:graphic>
          <a:graphicData uri="http://schemas.openxmlformats.org/drawingml/2006/table">
            <a:tbl>
              <a:tblPr>
                <a:noFill/>
                <a:tableStyleId>{CD585E7E-0B0E-4495-A7FC-43A0FA483F47}</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Report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Identifies Severity and Severity ID of recorded events.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Signature/Signature_ID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Identifies Signature and Signature ID of recorded events, while also removing duplicate Signatures.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Signature/Signature_ID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Simply identifies the Signature ID of each Signature.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Status of recorded events. Shows count and percentage of each 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2" name="Google Shape;141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4" name="Google Shape;1414;p94"/>
          <p:cNvSpPr/>
          <p:nvPr/>
        </p:nvSpPr>
        <p:spPr>
          <a:xfrm>
            <a:off x="144187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9" name="Google Shape;1419;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0" name="Google Shape;1420;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1" name="Google Shape;1421;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2" name="Google Shape;1422;p9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3" name="Google Shape;1423;p94"/>
          <p:cNvPicPr preferRelativeResize="0"/>
          <p:nvPr/>
        </p:nvPicPr>
        <p:blipFill>
          <a:blip r:embed="rId3">
            <a:alphaModFix/>
          </a:blip>
          <a:stretch>
            <a:fillRect/>
          </a:stretch>
        </p:blipFill>
        <p:spPr>
          <a:xfrm>
            <a:off x="1520825" y="4105825"/>
            <a:ext cx="10745098" cy="1954325"/>
          </a:xfrm>
          <a:prstGeom prst="rect">
            <a:avLst/>
          </a:prstGeom>
          <a:noFill/>
          <a:ln>
            <a:noFill/>
          </a:ln>
        </p:spPr>
      </p:pic>
      <p:pic>
        <p:nvPicPr>
          <p:cNvPr id="1424" name="Google Shape;1424;p94"/>
          <p:cNvPicPr preferRelativeResize="0"/>
          <p:nvPr/>
        </p:nvPicPr>
        <p:blipFill>
          <a:blip r:embed="rId4">
            <a:alphaModFix/>
          </a:blip>
          <a:stretch>
            <a:fillRect/>
          </a:stretch>
        </p:blipFill>
        <p:spPr>
          <a:xfrm>
            <a:off x="1520825" y="8206200"/>
            <a:ext cx="10745098" cy="4747800"/>
          </a:xfrm>
          <a:prstGeom prst="rect">
            <a:avLst/>
          </a:prstGeom>
          <a:noFill/>
          <a:ln>
            <a:noFill/>
          </a:ln>
        </p:spPr>
      </p:pic>
      <p:pic>
        <p:nvPicPr>
          <p:cNvPr id="1425" name="Google Shape;1425;p94"/>
          <p:cNvPicPr preferRelativeResize="0"/>
          <p:nvPr/>
        </p:nvPicPr>
        <p:blipFill>
          <a:blip r:embed="rId5">
            <a:alphaModFix/>
          </a:blip>
          <a:stretch>
            <a:fillRect/>
          </a:stretch>
        </p:blipFill>
        <p:spPr>
          <a:xfrm>
            <a:off x="13320025" y="9344025"/>
            <a:ext cx="10419000" cy="2647950"/>
          </a:xfrm>
          <a:prstGeom prst="rect">
            <a:avLst/>
          </a:prstGeom>
          <a:noFill/>
          <a:ln>
            <a:noFill/>
          </a:ln>
        </p:spPr>
      </p:pic>
      <p:pic>
        <p:nvPicPr>
          <p:cNvPr id="1426" name="Google Shape;1426;p94"/>
          <p:cNvPicPr preferRelativeResize="0"/>
          <p:nvPr/>
        </p:nvPicPr>
        <p:blipFill>
          <a:blip r:embed="rId6">
            <a:alphaModFix/>
          </a:blip>
          <a:stretch>
            <a:fillRect/>
          </a:stretch>
        </p:blipFill>
        <p:spPr>
          <a:xfrm>
            <a:off x="13347275" y="2876775"/>
            <a:ext cx="10298998" cy="474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5"/>
          <p:cNvGraphicFramePr/>
          <p:nvPr/>
        </p:nvGraphicFramePr>
        <p:xfrm>
          <a:off x="1296213" y="3863700"/>
          <a:ext cx="3000000" cy="3000000"/>
        </p:xfrm>
        <a:graphic>
          <a:graphicData uri="http://schemas.openxmlformats.org/drawingml/2006/table">
            <a:tbl>
              <a:tblPr>
                <a:noFill/>
                <a:tableStyleId>{CD585E7E-0B0E-4495-A7FC-43A0FA483F47}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Login Failure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for more than average login failures in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7-11 logins failures an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 login failures an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5"/>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 baseline over 3 days of data was about 7-11 average attempts per hour. We used 15 as a threshold, as receiving an alert helps to better detect potential brute force attacks early, as 11</a:t>
            </a:r>
            <a:r>
              <a:rPr b="1" lang="en-US" sz="4200"/>
              <a:t> attempts</a:t>
            </a:r>
            <a:r>
              <a:rPr b="1" lang="en-US" sz="4200"/>
              <a:t> was the max of the baseline date.</a:t>
            </a:r>
            <a:endParaRPr b="1"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1" name="Google Shape;144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3" name="Google Shape;1443;p96"/>
          <p:cNvGraphicFramePr/>
          <p:nvPr/>
        </p:nvGraphicFramePr>
        <p:xfrm>
          <a:off x="1296213" y="3863700"/>
          <a:ext cx="3000000" cy="3000000"/>
        </p:xfrm>
        <a:graphic>
          <a:graphicData uri="http://schemas.openxmlformats.org/drawingml/2006/table">
            <a:tbl>
              <a:tblPr>
                <a:noFill/>
                <a:tableStyleId>{CD585E7E-0B0E-4495-A7FC-43A0FA483F47}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 Login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when Successful Logins are much higher than average.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 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 28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4" name="Google Shape;1444;p96"/>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 baseline of &lt;22 was used, as 22 was the max over 3 days. We anticipate a small fluctuation of successful logins, which led us to a threshold of &gt;28 to send an alert, as this seems to be a larger than anticipated successful login amount was done.</a:t>
            </a:r>
            <a:endParaRPr b="1"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0" name="Google Shape;145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1" name="Google Shape;1451;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2" name="Google Shape;1452;p97"/>
          <p:cNvGraphicFramePr/>
          <p:nvPr/>
        </p:nvGraphicFramePr>
        <p:xfrm>
          <a:off x="1296213" y="3863700"/>
          <a:ext cx="3000000" cy="3000000"/>
        </p:xfrm>
        <a:graphic>
          <a:graphicData uri="http://schemas.openxmlformats.org/drawingml/2006/table">
            <a:tbl>
              <a:tblPr>
                <a:noFill/>
                <a:tableStyleId>{CD585E7E-0B0E-4495-A7FC-43A0FA483F47}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User Account Deleted threshold met.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 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 28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3" name="Google Shape;1453;p97"/>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Baseline of &lt;22 was found to be the highest value for each hour. As such, a small allowance of fluctuation was allowed to prevent false alerts. As such, a threshold of &gt;28 was used to help alert of potentially concerning account deletions.</a:t>
            </a:r>
            <a:endParaRPr b="1"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60" name="Google Shape;1460;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1" name="Google Shape;1461;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2" name="Google Shape;1462;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7" name="Google Shape;1467;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68" name="Google Shape;1468;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9" name="Google Shape;1469;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70" name="Google Shape;1470;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71" name="Google Shape;1471;p98"/>
          <p:cNvPicPr preferRelativeResize="0"/>
          <p:nvPr/>
        </p:nvPicPr>
        <p:blipFill>
          <a:blip r:embed="rId3">
            <a:alphaModFix/>
          </a:blip>
          <a:stretch>
            <a:fillRect/>
          </a:stretch>
        </p:blipFill>
        <p:spPr>
          <a:xfrm>
            <a:off x="1520825" y="2876775"/>
            <a:ext cx="10745100" cy="4747800"/>
          </a:xfrm>
          <a:prstGeom prst="rect">
            <a:avLst/>
          </a:prstGeom>
          <a:noFill/>
          <a:ln>
            <a:noFill/>
          </a:ln>
        </p:spPr>
      </p:pic>
      <p:pic>
        <p:nvPicPr>
          <p:cNvPr id="1472" name="Google Shape;1472;p98"/>
          <p:cNvPicPr preferRelativeResize="0"/>
          <p:nvPr/>
        </p:nvPicPr>
        <p:blipFill>
          <a:blip r:embed="rId4">
            <a:alphaModFix/>
          </a:blip>
          <a:stretch>
            <a:fillRect/>
          </a:stretch>
        </p:blipFill>
        <p:spPr>
          <a:xfrm>
            <a:off x="13347275" y="2876775"/>
            <a:ext cx="10299001" cy="4747800"/>
          </a:xfrm>
          <a:prstGeom prst="rect">
            <a:avLst/>
          </a:prstGeom>
          <a:noFill/>
          <a:ln>
            <a:noFill/>
          </a:ln>
        </p:spPr>
      </p:pic>
      <p:pic>
        <p:nvPicPr>
          <p:cNvPr id="1473" name="Google Shape;1473;p98"/>
          <p:cNvPicPr preferRelativeResize="0"/>
          <p:nvPr/>
        </p:nvPicPr>
        <p:blipFill>
          <a:blip r:embed="rId5">
            <a:alphaModFix/>
          </a:blip>
          <a:stretch>
            <a:fillRect/>
          </a:stretch>
        </p:blipFill>
        <p:spPr>
          <a:xfrm>
            <a:off x="1520825" y="8222475"/>
            <a:ext cx="10745100" cy="4648200"/>
          </a:xfrm>
          <a:prstGeom prst="rect">
            <a:avLst/>
          </a:prstGeom>
          <a:noFill/>
          <a:ln>
            <a:noFill/>
          </a:ln>
        </p:spPr>
      </p:pic>
      <p:pic>
        <p:nvPicPr>
          <p:cNvPr id="1474" name="Google Shape;1474;p98"/>
          <p:cNvPicPr preferRelativeResize="0"/>
          <p:nvPr/>
        </p:nvPicPr>
        <p:blipFill>
          <a:blip r:embed="rId6">
            <a:alphaModFix/>
          </a:blip>
          <a:stretch>
            <a:fillRect/>
          </a:stretch>
        </p:blipFill>
        <p:spPr>
          <a:xfrm>
            <a:off x="13347275" y="8222475"/>
            <a:ext cx="10419000" cy="4648200"/>
          </a:xfrm>
          <a:prstGeom prst="rect">
            <a:avLst/>
          </a:prstGeom>
          <a:noFill/>
          <a:ln>
            <a:noFill/>
          </a:ln>
        </p:spPr>
      </p:pic>
      <p:sp>
        <p:nvSpPr>
          <p:cNvPr id="1475" name="Google Shape;1475;p98"/>
          <p:cNvSpPr txBox="1"/>
          <p:nvPr/>
        </p:nvSpPr>
        <p:spPr>
          <a:xfrm>
            <a:off x="1149275" y="2976825"/>
            <a:ext cx="1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a:t>
            </a:r>
            <a:endParaRPr/>
          </a:p>
        </p:txBody>
      </p:sp>
      <p:sp>
        <p:nvSpPr>
          <p:cNvPr id="1476" name="Google Shape;1476;p98"/>
          <p:cNvSpPr txBox="1"/>
          <p:nvPr/>
        </p:nvSpPr>
        <p:spPr>
          <a:xfrm>
            <a:off x="13018900" y="3165225"/>
            <a:ext cx="1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a:t>
            </a:r>
            <a:endParaRPr/>
          </a:p>
        </p:txBody>
      </p:sp>
      <p:sp>
        <p:nvSpPr>
          <p:cNvPr id="1477" name="Google Shape;1477;p98"/>
          <p:cNvSpPr txBox="1"/>
          <p:nvPr/>
        </p:nvSpPr>
        <p:spPr>
          <a:xfrm>
            <a:off x="1243475" y="8384100"/>
            <a:ext cx="1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a:t>
            </a:r>
            <a:endParaRPr/>
          </a:p>
        </p:txBody>
      </p:sp>
      <p:sp>
        <p:nvSpPr>
          <p:cNvPr id="1478" name="Google Shape;1478;p98"/>
          <p:cNvSpPr txBox="1"/>
          <p:nvPr/>
        </p:nvSpPr>
        <p:spPr>
          <a:xfrm>
            <a:off x="13037725" y="8647875"/>
            <a:ext cx="1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84" name="Google Shape;1484;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85" name="Google Shape;1485;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86" name="Google Shape;1486;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92" name="Google Shape;1492;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3" name="Google Shape;1493;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4" name="Google Shape;1494;p100"/>
          <p:cNvGraphicFramePr/>
          <p:nvPr/>
        </p:nvGraphicFramePr>
        <p:xfrm>
          <a:off x="1191013" y="5097125"/>
          <a:ext cx="3000000" cy="3000000"/>
        </p:xfrm>
        <a:graphic>
          <a:graphicData uri="http://schemas.openxmlformats.org/drawingml/2006/table">
            <a:tbl>
              <a:tblPr>
                <a:noFill/>
                <a:tableStyleId>{CD585E7E-0B0E-4495-A7FC-43A0FA483F47}</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Refer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refer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01" name="Google Shape;1501;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2" name="Google Shape;1502;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3" name="Google Shape;1503;p10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6" name="Google Shape;1506;p10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7" name="Google Shape;1507;p10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8" name="Google Shape;1508;p10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09" name="Google Shape;1509;p101"/>
          <p:cNvPicPr preferRelativeResize="0"/>
          <p:nvPr/>
        </p:nvPicPr>
        <p:blipFill>
          <a:blip r:embed="rId3">
            <a:alphaModFix/>
          </a:blip>
          <a:stretch>
            <a:fillRect/>
          </a:stretch>
        </p:blipFill>
        <p:spPr>
          <a:xfrm>
            <a:off x="1238275" y="2457575"/>
            <a:ext cx="11744325" cy="5524500"/>
          </a:xfrm>
          <a:prstGeom prst="rect">
            <a:avLst/>
          </a:prstGeom>
          <a:noFill/>
          <a:ln>
            <a:noFill/>
          </a:ln>
        </p:spPr>
      </p:pic>
      <p:pic>
        <p:nvPicPr>
          <p:cNvPr id="1510" name="Google Shape;1510;p101"/>
          <p:cNvPicPr preferRelativeResize="0"/>
          <p:nvPr/>
        </p:nvPicPr>
        <p:blipFill>
          <a:blip r:embed="rId4">
            <a:alphaModFix/>
          </a:blip>
          <a:stretch>
            <a:fillRect/>
          </a:stretch>
        </p:blipFill>
        <p:spPr>
          <a:xfrm>
            <a:off x="1025975" y="8172675"/>
            <a:ext cx="11734800" cy="4943475"/>
          </a:xfrm>
          <a:prstGeom prst="rect">
            <a:avLst/>
          </a:prstGeom>
          <a:noFill/>
          <a:ln>
            <a:noFill/>
          </a:ln>
        </p:spPr>
      </p:pic>
      <p:pic>
        <p:nvPicPr>
          <p:cNvPr id="1511" name="Google Shape;1511;p101"/>
          <p:cNvPicPr preferRelativeResize="0"/>
          <p:nvPr/>
        </p:nvPicPr>
        <p:blipFill>
          <a:blip r:embed="rId5">
            <a:alphaModFix/>
          </a:blip>
          <a:stretch>
            <a:fillRect/>
          </a:stretch>
        </p:blipFill>
        <p:spPr>
          <a:xfrm>
            <a:off x="12946200" y="2813238"/>
            <a:ext cx="11385527" cy="4203325"/>
          </a:xfrm>
          <a:prstGeom prst="rect">
            <a:avLst/>
          </a:prstGeom>
          <a:noFill/>
          <a:ln>
            <a:noFill/>
          </a:ln>
        </p:spPr>
      </p:pic>
      <p:sp>
        <p:nvSpPr>
          <p:cNvPr id="1512" name="Google Shape;1512;p101"/>
          <p:cNvSpPr txBox="1"/>
          <p:nvPr/>
        </p:nvSpPr>
        <p:spPr>
          <a:xfrm>
            <a:off x="16538125" y="2336250"/>
            <a:ext cx="5111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HTTP Response Codes</a:t>
            </a:r>
            <a:endParaRPr b="1"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18" name="Google Shape;1518;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9" name="Google Shape;1519;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0" name="Google Shape;1520;p102"/>
          <p:cNvGraphicFramePr/>
          <p:nvPr/>
        </p:nvGraphicFramePr>
        <p:xfrm>
          <a:off x="1296213" y="3863700"/>
          <a:ext cx="3000000" cy="3000000"/>
        </p:xfrm>
        <a:graphic>
          <a:graphicData uri="http://schemas.openxmlformats.org/drawingml/2006/table">
            <a:tbl>
              <a:tblPr>
                <a:noFill/>
                <a:tableStyleId>{CD585E7E-0B0E-4495-A7FC-43A0FA483F47}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Activity Outside the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activity from outside the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&gt;140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1" name="Google Shape;1521;p102"/>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Highest count in hour was 120 during normal use. So We chose an Alert Threshold to be a little higher than the highest known value.</a:t>
            </a:r>
            <a:endParaRPr b="1"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7" name="Google Shape;1527;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8" name="Google Shape;1528;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9" name="Google Shape;1529;p103"/>
          <p:cNvGraphicFramePr/>
          <p:nvPr/>
        </p:nvGraphicFramePr>
        <p:xfrm>
          <a:off x="1296213" y="3863700"/>
          <a:ext cx="3000000" cy="3000000"/>
        </p:xfrm>
        <a:graphic>
          <a:graphicData uri="http://schemas.openxmlformats.org/drawingml/2006/table">
            <a:tbl>
              <a:tblPr>
                <a:noFill/>
                <a:tableStyleId>{CD585E7E-0B0E-4495-A7FC-43A0FA483F47}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HTTP Post request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0" name="Google Shape;1530;p103"/>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Highest Post count was 7 in the normal logs. So We chose the Alert Threshold to an even 10.</a:t>
            </a:r>
            <a:endParaRPr b="1"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37" name="Google Shape;1537;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8" name="Google Shape;1538;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9" name="Google Shape;1539;p10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1" name="Google Shape;1541;p10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2" name="Google Shape;1542;p10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3" name="Google Shape;1543;p10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4" name="Google Shape;1544;p104"/>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45" name="Google Shape;1545;p104"/>
          <p:cNvPicPr preferRelativeResize="0"/>
          <p:nvPr/>
        </p:nvPicPr>
        <p:blipFill>
          <a:blip r:embed="rId3">
            <a:alphaModFix/>
          </a:blip>
          <a:stretch>
            <a:fillRect/>
          </a:stretch>
        </p:blipFill>
        <p:spPr>
          <a:xfrm>
            <a:off x="566988" y="2377725"/>
            <a:ext cx="11772900" cy="3419475"/>
          </a:xfrm>
          <a:prstGeom prst="rect">
            <a:avLst/>
          </a:prstGeom>
          <a:noFill/>
          <a:ln>
            <a:noFill/>
          </a:ln>
        </p:spPr>
      </p:pic>
      <p:pic>
        <p:nvPicPr>
          <p:cNvPr id="1546" name="Google Shape;1546;p104"/>
          <p:cNvPicPr preferRelativeResize="0"/>
          <p:nvPr/>
        </p:nvPicPr>
        <p:blipFill>
          <a:blip r:embed="rId4">
            <a:alphaModFix/>
          </a:blip>
          <a:stretch>
            <a:fillRect/>
          </a:stretch>
        </p:blipFill>
        <p:spPr>
          <a:xfrm>
            <a:off x="12411325" y="2222975"/>
            <a:ext cx="11811000" cy="5029200"/>
          </a:xfrm>
          <a:prstGeom prst="rect">
            <a:avLst/>
          </a:prstGeom>
          <a:noFill/>
          <a:ln>
            <a:noFill/>
          </a:ln>
        </p:spPr>
      </p:pic>
      <p:pic>
        <p:nvPicPr>
          <p:cNvPr id="1547" name="Google Shape;1547;p104"/>
          <p:cNvPicPr preferRelativeResize="0"/>
          <p:nvPr/>
        </p:nvPicPr>
        <p:blipFill>
          <a:blip r:embed="rId5">
            <a:alphaModFix/>
          </a:blip>
          <a:stretch>
            <a:fillRect/>
          </a:stretch>
        </p:blipFill>
        <p:spPr>
          <a:xfrm>
            <a:off x="495538" y="7941013"/>
            <a:ext cx="11915775" cy="5076825"/>
          </a:xfrm>
          <a:prstGeom prst="rect">
            <a:avLst/>
          </a:prstGeom>
          <a:noFill/>
          <a:ln>
            <a:noFill/>
          </a:ln>
        </p:spPr>
      </p:pic>
      <p:pic>
        <p:nvPicPr>
          <p:cNvPr id="1548" name="Google Shape;1548;p104"/>
          <p:cNvPicPr preferRelativeResize="0"/>
          <p:nvPr/>
        </p:nvPicPr>
        <p:blipFill>
          <a:blip r:embed="rId6">
            <a:alphaModFix/>
          </a:blip>
          <a:stretch>
            <a:fillRect/>
          </a:stretch>
        </p:blipFill>
        <p:spPr>
          <a:xfrm>
            <a:off x="12339900" y="8525950"/>
            <a:ext cx="11624316" cy="3419475"/>
          </a:xfrm>
          <a:prstGeom prst="rect">
            <a:avLst/>
          </a:prstGeom>
          <a:noFill/>
          <a:ln>
            <a:noFill/>
          </a:ln>
        </p:spPr>
      </p:pic>
      <p:sp>
        <p:nvSpPr>
          <p:cNvPr id="1549" name="Google Shape;1549;p104"/>
          <p:cNvSpPr txBox="1"/>
          <p:nvPr/>
        </p:nvSpPr>
        <p:spPr>
          <a:xfrm>
            <a:off x="13794950" y="7854625"/>
            <a:ext cx="726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Top 10 Country</a:t>
            </a:r>
            <a:endParaRPr b="1" sz="2100"/>
          </a:p>
        </p:txBody>
      </p:sp>
      <p:sp>
        <p:nvSpPr>
          <p:cNvPr id="1550" name="Google Shape;1550;p104"/>
          <p:cNvSpPr txBox="1"/>
          <p:nvPr/>
        </p:nvSpPr>
        <p:spPr>
          <a:xfrm>
            <a:off x="2013000" y="7163900"/>
            <a:ext cx="683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URIs</a:t>
            </a:r>
            <a:endParaRPr b="1" sz="2100"/>
          </a:p>
        </p:txBody>
      </p:sp>
      <p:sp>
        <p:nvSpPr>
          <p:cNvPr id="1551" name="Google Shape;1551;p104"/>
          <p:cNvSpPr txBox="1"/>
          <p:nvPr/>
        </p:nvSpPr>
        <p:spPr>
          <a:xfrm>
            <a:off x="2565575" y="1894575"/>
            <a:ext cx="578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Method Per hour</a:t>
            </a:r>
            <a:endParaRPr b="1" sz="2100"/>
          </a:p>
        </p:txBody>
      </p:sp>
      <p:sp>
        <p:nvSpPr>
          <p:cNvPr id="1552" name="Google Shape;1552;p104"/>
          <p:cNvSpPr txBox="1"/>
          <p:nvPr/>
        </p:nvSpPr>
        <p:spPr>
          <a:xfrm>
            <a:off x="12887125" y="1855125"/>
            <a:ext cx="550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Geolocation</a:t>
            </a:r>
            <a:endParaRPr b="1"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id="1557" name="Google Shape;1557;p10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58" name="Google Shape;1558;p10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59" name="Google Shape;1559;p10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0" name="Google Shape;1560;p10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6" name="Google Shape;156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7" name="Google Shape;1567;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Compared with the baseline we created from the original logs the attack logs had several major differences.This included a large increase in high severity logs as well as logs related to successful logins, password resets, and account lock -outs. Also of note, there was a significant decrease in deleted accounts. Most nefarious activities centered around users User_a, User_k, User_j</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3" name="Google Shape;157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4" name="Google Shape;1574;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Alerts showed the increase successful logins and failed activities. Our </a:t>
            </a:r>
            <a:r>
              <a:rPr lang="en-US" sz="4400">
                <a:solidFill>
                  <a:schemeClr val="dk1"/>
                </a:solidFill>
              </a:rPr>
              <a:t>threshold</a:t>
            </a:r>
            <a:r>
              <a:rPr lang="en-US" sz="4400">
                <a:solidFill>
                  <a:schemeClr val="dk1"/>
                </a:solidFill>
              </a:rPr>
              <a:t>, which were generally set around 20% over the baseline were triggered in all cases except for deleted accounts, where the suspicious activity was a </a:t>
            </a:r>
            <a:r>
              <a:rPr lang="en-US" sz="4400">
                <a:solidFill>
                  <a:schemeClr val="dk1"/>
                </a:solidFill>
              </a:rPr>
              <a:t>dearth</a:t>
            </a:r>
            <a:r>
              <a:rPr lang="en-US" sz="4400">
                <a:solidFill>
                  <a:schemeClr val="dk1"/>
                </a:solidFill>
              </a:rPr>
              <a:t> in logs of this type. Most successful login were by User_j.</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0" name="Google Shape;1580;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1" name="Google Shape;1581;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Our Dashboards showed a significant increase in alerts with lockout and password reset signatures. It also showed a large proportion of activity involving User_a and User_k.</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87" name="Google Shape;1587;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88" name="Google Shape;1588;p109"/>
          <p:cNvPicPr preferRelativeResize="0"/>
          <p:nvPr/>
        </p:nvPicPr>
        <p:blipFill>
          <a:blip r:embed="rId3">
            <a:alphaModFix/>
          </a:blip>
          <a:stretch>
            <a:fillRect/>
          </a:stretch>
        </p:blipFill>
        <p:spPr>
          <a:xfrm>
            <a:off x="805050" y="1805950"/>
            <a:ext cx="22841151" cy="11148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94" name="Google Shape;1594;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5" name="Google Shape;1595;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We noticed a increase in HTTP method </a:t>
            </a:r>
            <a:r>
              <a:rPr lang="en-US" sz="4400">
                <a:solidFill>
                  <a:schemeClr val="dk1"/>
                </a:solidFill>
              </a:rPr>
              <a:t>specifically</a:t>
            </a:r>
            <a:r>
              <a:rPr lang="en-US" sz="4400">
                <a:solidFill>
                  <a:schemeClr val="dk1"/>
                </a:solidFill>
              </a:rPr>
              <a:t> POST. This also </a:t>
            </a:r>
            <a:r>
              <a:rPr lang="en-US" sz="4400">
                <a:solidFill>
                  <a:schemeClr val="dk1"/>
                </a:solidFill>
              </a:rPr>
              <a:t>coincided</a:t>
            </a:r>
            <a:r>
              <a:rPr lang="en-US" sz="4400">
                <a:solidFill>
                  <a:schemeClr val="dk1"/>
                </a:solidFill>
              </a:rPr>
              <a:t> with an increase in activity from outside the United States.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1" name="Google Shape;1601;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2" name="Google Shape;1602;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had two alerts set up to catch </a:t>
            </a:r>
            <a:r>
              <a:rPr lang="en-US" sz="4400">
                <a:solidFill>
                  <a:schemeClr val="dk1"/>
                </a:solidFill>
              </a:rPr>
              <a:t>increases in HTTP method POST and access internationally. Both thresholds were low enough to catch this attack. Although the threshold for HTTP method POST could be too low compared to the count in the attack. Our baseline was 8 and threshold was set at 10. The count was magnitudes higher than the threshold. The threshold could be adjusted higher to prevent too many fail alarms.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 Splunk</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8" name="Google Shape;1608;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9" name="Google Shape;1609;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Our Dashboard report with a clustered map graph showed a significant increase in http traffic from the areas around Kiev and Kharkiv. Dashboards also show huge peaks in traffic from 7 to 9. Our URI dashboard also showed a large increase in the URI VSI_account_login.</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15" name="Google Shape;1615;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6" name="Google Shape;1616;p113"/>
          <p:cNvPicPr preferRelativeResize="0"/>
          <p:nvPr/>
        </p:nvPicPr>
        <p:blipFill>
          <a:blip r:embed="rId3">
            <a:alphaModFix/>
          </a:blip>
          <a:stretch>
            <a:fillRect/>
          </a:stretch>
        </p:blipFill>
        <p:spPr>
          <a:xfrm>
            <a:off x="468150" y="2058200"/>
            <a:ext cx="22819450" cy="4395675"/>
          </a:xfrm>
          <a:prstGeom prst="rect">
            <a:avLst/>
          </a:prstGeom>
          <a:noFill/>
          <a:ln>
            <a:noFill/>
          </a:ln>
        </p:spPr>
      </p:pic>
      <p:pic>
        <p:nvPicPr>
          <p:cNvPr id="1617" name="Google Shape;1617;p113"/>
          <p:cNvPicPr preferRelativeResize="0"/>
          <p:nvPr/>
        </p:nvPicPr>
        <p:blipFill>
          <a:blip r:embed="rId4">
            <a:alphaModFix/>
          </a:blip>
          <a:stretch>
            <a:fillRect/>
          </a:stretch>
        </p:blipFill>
        <p:spPr>
          <a:xfrm>
            <a:off x="5557675" y="6890250"/>
            <a:ext cx="12445601" cy="606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11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23" name="Google Shape;1623;p11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24" name="Google Shape;1624;p11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25" name="Google Shape;1625;p11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31" name="Google Shape;1631;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2" name="Google Shape;1632;p115"/>
          <p:cNvSpPr txBox="1"/>
          <p:nvPr>
            <p:ph idx="3" type="body"/>
          </p:nvPr>
        </p:nvSpPr>
        <p:spPr>
          <a:xfrm>
            <a:off x="717425" y="1723150"/>
            <a:ext cx="22942800" cy="127572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There were a significant amount of attacks on various accounts from 3  suspicious threat actors. Methods included brute force and password resets. There were attacks coming from mostly European </a:t>
            </a:r>
            <a:r>
              <a:rPr lang="en-US" sz="4400">
                <a:solidFill>
                  <a:schemeClr val="dk1"/>
                </a:solidFill>
              </a:rPr>
              <a:t>countries</a:t>
            </a:r>
            <a:r>
              <a:rPr lang="en-US" sz="4400">
                <a:solidFill>
                  <a:schemeClr val="dk1"/>
                </a:solidFill>
              </a:rPr>
              <a:t> as well as US attacks from </a:t>
            </a:r>
            <a:r>
              <a:rPr lang="en-US" sz="4400">
                <a:solidFill>
                  <a:schemeClr val="dk1"/>
                </a:solidFill>
              </a:rPr>
              <a:t>both coasts.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I would make sure permissions are set correctly for each user and group. I also would have a limit on the amount of login attempts per minute or hour set to a lower amount while also utilizing MFA. Lastly I would only allow certain IP addresses and/or </a:t>
            </a:r>
            <a:r>
              <a:rPr lang="en-US" sz="4400">
                <a:solidFill>
                  <a:schemeClr val="dk1"/>
                </a:solidFill>
              </a:rPr>
              <a:t>specific</a:t>
            </a:r>
            <a:r>
              <a:rPr lang="en-US" sz="4400">
                <a:solidFill>
                  <a:schemeClr val="dk1"/>
                </a:solidFill>
              </a:rPr>
              <a:t> </a:t>
            </a:r>
            <a:r>
              <a:rPr lang="en-US" sz="4400">
                <a:solidFill>
                  <a:schemeClr val="dk1"/>
                </a:solidFill>
              </a:rPr>
              <a:t>countries</a:t>
            </a:r>
            <a:r>
              <a:rPr lang="en-US" sz="4400">
                <a:solidFill>
                  <a:schemeClr val="dk1"/>
                </a:solidFill>
              </a:rPr>
              <a:t> to connect to the network and use a trusted VPN to secure each connection.</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84200" lvl="0" marL="914400" rtl="0" algn="l">
              <a:lnSpc>
                <a:spcPct val="115000"/>
              </a:lnSpc>
              <a:spcBef>
                <a:spcPts val="0"/>
              </a:spcBef>
              <a:spcAft>
                <a:spcPts val="1000"/>
              </a:spcAft>
              <a:buClr>
                <a:schemeClr val="dk1"/>
              </a:buClr>
              <a:buSzPts val="5600"/>
              <a:buChar char="●"/>
            </a:pPr>
            <a:r>
              <a:rPr lang="en-US" sz="5600">
                <a:solidFill>
                  <a:schemeClr val="dk1"/>
                </a:solidFill>
              </a:rPr>
              <a:t>VSI Network and Web-server experienced an attack, the results of which were captured and analyzed by our crack team of </a:t>
            </a:r>
            <a:r>
              <a:rPr lang="en-US" sz="5600">
                <a:solidFill>
                  <a:schemeClr val="dk1"/>
                </a:solidFill>
              </a:rPr>
              <a:t>indentured </a:t>
            </a:r>
            <a:r>
              <a:rPr lang="en-US" sz="5600">
                <a:solidFill>
                  <a:schemeClr val="dk1"/>
                </a:solidFill>
              </a:rPr>
              <a:t>security </a:t>
            </a:r>
            <a:r>
              <a:rPr lang="en-US" sz="5600">
                <a:solidFill>
                  <a:schemeClr val="dk1"/>
                </a:solidFill>
              </a:rPr>
              <a:t>personnel</a:t>
            </a:r>
            <a:r>
              <a:rPr lang="en-US" sz="5600">
                <a:solidFill>
                  <a:schemeClr val="dk1"/>
                </a:solidFill>
              </a:rPr>
              <a:t>.</a:t>
            </a:r>
            <a:endParaRPr sz="5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967025" y="2545850"/>
            <a:ext cx="2251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p>
        </p:txBody>
      </p:sp>
      <p:sp>
        <p:nvSpPr>
          <p:cNvPr id="1361" name="Google Shape;1361;p88"/>
          <p:cNvSpPr txBox="1"/>
          <p:nvPr/>
        </p:nvSpPr>
        <p:spPr>
          <a:xfrm>
            <a:off x="1539350" y="2723475"/>
            <a:ext cx="21317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solidFill>
                  <a:schemeClr val="dk1"/>
                </a:solidFill>
                <a:highlight>
                  <a:schemeClr val="lt1"/>
                </a:highlight>
              </a:rPr>
              <a:t>Monitor websites to detect downtime and performance problems. This app uses a modular input that can be setup easily (in 5 minutes or less).</a:t>
            </a:r>
            <a:endParaRPr sz="5000">
              <a:solidFill>
                <a:schemeClr val="dk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nvSpPr>
        <p:spPr>
          <a:xfrm>
            <a:off x="1867350" y="2333050"/>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In the event of a website downage or </a:t>
            </a:r>
            <a:r>
              <a:rPr lang="en-US" sz="3900"/>
              <a:t>interruption</a:t>
            </a:r>
            <a:r>
              <a:rPr lang="en-US" sz="3900"/>
              <a:t>, our website monitoring will route alerts to splunk to allow us to respond and remediate. It also provides a dashboard with </a:t>
            </a:r>
            <a:r>
              <a:rPr lang="en-US" sz="3900"/>
              <a:t>historical</a:t>
            </a:r>
            <a:r>
              <a:rPr lang="en-US" sz="3900"/>
              <a:t> data allowing one to easily see when the site </a:t>
            </a:r>
            <a:r>
              <a:rPr lang="en-US" sz="3900"/>
              <a:t>experiences</a:t>
            </a:r>
            <a:r>
              <a:rPr lang="en-US" sz="3900"/>
              <a:t> heavy traffic.</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Website Monitoring</a:t>
            </a:r>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5" name="Google Shape;1375;p90"/>
          <p:cNvPicPr preferRelativeResize="0"/>
          <p:nvPr/>
        </p:nvPicPr>
        <p:blipFill>
          <a:blip r:embed="rId3">
            <a:alphaModFix/>
          </a:blip>
          <a:stretch>
            <a:fillRect/>
          </a:stretch>
        </p:blipFill>
        <p:spPr>
          <a:xfrm>
            <a:off x="4948075" y="2185100"/>
            <a:ext cx="13760949" cy="9778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2" name="Google Shape;138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4" name="Google Shape;1384;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Contains syslogs across network including failed logins , success logins, creations and deletions of user and computer accounts.</a:t>
            </a:r>
            <a:endParaRPr/>
          </a:p>
        </p:txBody>
      </p:sp>
      <p:sp>
        <p:nvSpPr>
          <p:cNvPr id="1385" name="Google Shape;1385;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6" name="Google Shape;1386;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Contains Apache traffic, namely http traffic.This contains request type, and response code etc.</a:t>
            </a:r>
            <a:endParaRPr/>
          </a:p>
        </p:txBody>
      </p:sp>
      <p:sp>
        <p:nvSpPr>
          <p:cNvPr id="1387" name="Google Shape;1387;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8" name="Google Shape;1388;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9" name="Google Shape;1389;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